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328" r:id="rId2"/>
    <p:sldId id="330" r:id="rId3"/>
    <p:sldId id="294" r:id="rId4"/>
    <p:sldId id="320" r:id="rId5"/>
    <p:sldId id="310" r:id="rId6"/>
    <p:sldId id="325" r:id="rId7"/>
    <p:sldId id="326" r:id="rId8"/>
    <p:sldId id="324" r:id="rId9"/>
    <p:sldId id="322" r:id="rId10"/>
    <p:sldId id="323" r:id="rId11"/>
    <p:sldId id="319" r:id="rId12"/>
    <p:sldId id="302" r:id="rId13"/>
  </p:sldIdLst>
  <p:sldSz cx="9144000" cy="6858000" type="screen4x3"/>
  <p:notesSz cx="6808788" cy="99409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Bernadette Pearson" initials="BP" lastIdx="4" clrIdx="6"/>
  <p:cmAuthor id="1" name="John McDonald" initials="JM" lastIdx="5" clrIdx="0">
    <p:extLst/>
  </p:cmAuthor>
  <p:cmAuthor id="2" name="John McDonald" initials="JM [2]" lastIdx="39" clrIdx="1">
    <p:extLst/>
  </p:cmAuthor>
  <p:cmAuthor id="3" name="Jennifer Harrison" initials="JH" lastIdx="28" clrIdx="2">
    <p:extLst/>
  </p:cmAuthor>
  <p:cmAuthor id="4" name="Mary Cubitt" initials="MC" lastIdx="13" clrIdx="3">
    <p:extLst/>
  </p:cmAuthor>
  <p:cmAuthor id="5" name="Joanne Rodger" initials="JR" lastIdx="57" clrIdx="4">
    <p:extLst/>
  </p:cmAuthor>
  <p:cmAuthor id="6" name="Alistair Nicholson" initials="AN" lastIdx="12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8" autoAdjust="0"/>
    <p:restoredTop sz="77445" autoAdjust="0"/>
  </p:normalViewPr>
  <p:slideViewPr>
    <p:cSldViewPr>
      <p:cViewPr varScale="1">
        <p:scale>
          <a:sx n="42" d="100"/>
          <a:sy n="42" d="100"/>
        </p:scale>
        <p:origin x="1471" y="3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548051E-12D1-4CF6-97B3-95706ACAFEE2}" type="datetimeFigureOut">
              <a:rPr lang="en-GB"/>
              <a:pPr>
                <a:defRPr/>
              </a:pPr>
              <a:t>05/12/2019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A387DC6-79A8-4CB4-BFE1-032DE550FC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852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87DC6-79A8-4CB4-BFE1-032DE550FC3C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700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87DC6-79A8-4CB4-BFE1-032DE550FC3C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701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387DC6-79A8-4CB4-BFE1-032DE550FC3C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117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Bullet Point 1 – Explain sections to complete as much as possible, but it is a starting point for discussion. Ref guidance for exemptions and reference guidance in IRAS help?</a:t>
            </a:r>
          </a:p>
          <a:p>
            <a:endParaRPr lang="en-GB" baseline="0" dirty="0"/>
          </a:p>
          <a:p>
            <a:r>
              <a:rPr lang="en-GB" baseline="0" dirty="0"/>
              <a:t>Bullet Point 2 – state when a delegation log is required and at what stage it can be completed based on ops decision 17 may</a:t>
            </a:r>
          </a:p>
          <a:p>
            <a:endParaRPr lang="en-GB" baseline="0" dirty="0"/>
          </a:p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87DC6-79A8-4CB4-BFE1-032DE550FC3C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649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Note really keen on this one…. Not sure if straying from sharing of pack….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387DC6-79A8-4CB4-BFE1-032DE550FC3C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840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87DC6-79A8-4CB4-BFE1-032DE550FC3C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164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solidFill>
                  <a:srgbClr val="005EB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6BDBC-329E-4631-B819-DB0D3E7F3389}" type="datetime1">
              <a:rPr lang="en-GB"/>
              <a:pPr>
                <a:defRPr/>
              </a:pPr>
              <a:t>05/12/2019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FADB4-7683-4EC7-AF61-F378C96164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2" name="Picture 11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0731" y="626661"/>
            <a:ext cx="1109345" cy="583565"/>
          </a:xfrm>
          <a:prstGeom prst="rect">
            <a:avLst/>
          </a:prstGeom>
          <a:noFill/>
        </p:spPr>
      </p:pic>
      <p:pic>
        <p:nvPicPr>
          <p:cNvPr id="13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86" y="742866"/>
            <a:ext cx="1816100" cy="51816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846" y="476801"/>
            <a:ext cx="1330325" cy="942340"/>
          </a:xfrm>
          <a:prstGeom prst="rect">
            <a:avLst/>
          </a:prstGeom>
        </p:spPr>
      </p:pic>
      <p:pic>
        <p:nvPicPr>
          <p:cNvPr id="15" name="Picture 14"/>
          <p:cNvPicPr/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94"/>
          <a:stretch/>
        </p:blipFill>
        <p:spPr bwMode="auto">
          <a:xfrm>
            <a:off x="7047636" y="332656"/>
            <a:ext cx="1683385" cy="13100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34316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4379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559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8B9A-0BA0-4AC9-BE98-B574E54205E2}" type="datetime1">
              <a:rPr lang="en-GB"/>
              <a:pPr>
                <a:defRPr/>
              </a:pPr>
              <a:t>05/12/2019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ED512-0A9F-425F-86DE-7923BE3EC7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063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85B84-C8FC-4B2E-8FA5-A85D03A6777C}" type="datetime1">
              <a:rPr lang="en-GB"/>
              <a:pPr>
                <a:defRPr/>
              </a:pPr>
              <a:t>05/12/2019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9D740-1604-443D-AF93-99E320E2F1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628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724525" y="1557338"/>
          <a:ext cx="2971800" cy="6705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71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96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Agenda item: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Attachment: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4213" y="2349500"/>
          <a:ext cx="5681662" cy="19278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68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12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Date of Meeting:</a:t>
                      </a: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4213" y="2852738"/>
          <a:ext cx="5681662" cy="115728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68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12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2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Title of Paper:</a:t>
                      </a: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Purpose of Paper:</a:t>
                      </a: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 </a:t>
                      </a:r>
                    </a:p>
                  </a:txBody>
                  <a:tcPr marL="68576" marR="6857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Reason for Submission:</a:t>
                      </a: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Details:</a:t>
                      </a: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Suitable for wider circulation?</a:t>
                      </a: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4213" y="4149725"/>
          <a:ext cx="5688013" cy="134950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35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8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2768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Recommendation / Proposed Actions: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To Approve</a:t>
                      </a:r>
                      <a:endParaRPr lang="en-GB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76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To Note</a:t>
                      </a:r>
                      <a:endParaRPr lang="en-GB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76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For Discussion</a:t>
                      </a:r>
                      <a:endParaRPr lang="en-GB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107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Comments</a:t>
                      </a:r>
                      <a:endParaRPr lang="en-GB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4213" y="5589588"/>
          <a:ext cx="5681662" cy="77152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68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12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2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Name:</a:t>
                      </a: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Job Title:</a:t>
                      </a: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Date: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Click here to enter a date.</a:t>
                      </a:r>
                      <a:endParaRPr lang="en-GB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1863562" y="1556792"/>
            <a:ext cx="36210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2200" b="1" dirty="0">
                <a:ea typeface="Calibri" pitchFamily="34" charset="0"/>
                <a:cs typeface="Times New Roman" pitchFamily="18" charset="0"/>
              </a:rPr>
              <a:t>FOUR NATIONS COVER SHEET</a:t>
            </a:r>
            <a:endParaRPr lang="en-GB" altLang="en-US" sz="2200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3" name="Picture 12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829" y="407988"/>
            <a:ext cx="1109345" cy="583565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4" y="524193"/>
            <a:ext cx="1816100" cy="518160"/>
          </a:xfrm>
          <a:prstGeom prst="rect">
            <a:avLst/>
          </a:prstGeom>
          <a:noFill/>
        </p:spPr>
      </p:pic>
      <p:pic>
        <p:nvPicPr>
          <p:cNvPr id="15" name="Picture 14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944" y="258128"/>
            <a:ext cx="1330325" cy="942340"/>
          </a:xfrm>
          <a:prstGeom prst="rect">
            <a:avLst/>
          </a:prstGeom>
        </p:spPr>
      </p:pic>
      <p:pic>
        <p:nvPicPr>
          <p:cNvPr id="16" name="Picture 15"/>
          <p:cNvPicPr/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94"/>
          <a:stretch/>
        </p:blipFill>
        <p:spPr bwMode="auto">
          <a:xfrm>
            <a:off x="7043734" y="113983"/>
            <a:ext cx="1683385" cy="13100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66032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48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11033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3318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1330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1330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835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4143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4143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758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0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4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719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384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11" name="Picture 10"/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627" y="5811237"/>
            <a:ext cx="1109345" cy="583565"/>
          </a:xfrm>
          <a:prstGeom prst="rect">
            <a:avLst/>
          </a:prstGeom>
          <a:noFill/>
        </p:spPr>
      </p:pic>
      <p:pic>
        <p:nvPicPr>
          <p:cNvPr id="12" name="Picture 11"/>
          <p:cNvPicPr/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82" y="5927442"/>
            <a:ext cx="1816100" cy="518160"/>
          </a:xfrm>
          <a:prstGeom prst="rect">
            <a:avLst/>
          </a:prstGeom>
          <a:noFill/>
        </p:spPr>
      </p:pic>
      <p:pic>
        <p:nvPicPr>
          <p:cNvPr id="13" name="Picture 12"/>
          <p:cNvPicPr/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742" y="5661377"/>
            <a:ext cx="1330325" cy="942340"/>
          </a:xfrm>
          <a:prstGeom prst="rect">
            <a:avLst/>
          </a:prstGeom>
        </p:spPr>
      </p:pic>
      <p:pic>
        <p:nvPicPr>
          <p:cNvPr id="14" name="Picture 13"/>
          <p:cNvPicPr/>
          <p:nvPr userDrawn="1"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94"/>
          <a:stretch/>
        </p:blipFill>
        <p:spPr bwMode="auto">
          <a:xfrm>
            <a:off x="7054532" y="5517232"/>
            <a:ext cx="1683385" cy="13100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696" r:id="rId3"/>
    <p:sldLayoutId id="2147483697" r:id="rId4"/>
    <p:sldLayoutId id="2147483703" r:id="rId5"/>
    <p:sldLayoutId id="2147483698" r:id="rId6"/>
    <p:sldLayoutId id="2147483699" r:id="rId7"/>
    <p:sldLayoutId id="2147483700" r:id="rId8"/>
    <p:sldLayoutId id="2147483704" r:id="rId9"/>
    <p:sldLayoutId id="2147483705" r:id="rId10"/>
    <p:sldLayoutId id="2147483706" r:id="rId11"/>
    <p:sldLayoutId id="2147483707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005EB8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EB8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EB8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EB8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EB8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EB8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EB8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EB8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EB8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researchproject.org.uk/help/hlpsitespecific.asp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nhsresearchscotland.org.uk/services/uk-wide-worki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yresearchproject.org.uk/help/hlpsitespecific.aspx#UK-Local-Information-Pack-Sharing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yresearchproject.org.uk/help/hlpsitespecific.aspx#UK-Local-Information-Pack-Sharing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yresearchproject.org.uk/help/hlpsitespecific.aspx#UK-Local-Information-Pack-Sharing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67544" y="1612836"/>
            <a:ext cx="7992888" cy="1800200"/>
          </a:xfrm>
        </p:spPr>
        <p:txBody>
          <a:bodyPr/>
          <a:lstStyle/>
          <a:p>
            <a:pPr algn="l"/>
            <a:br>
              <a:rPr lang="en-GB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NHS/HSC Site set-up - Sharing UK Local Information Pack</a:t>
            </a:r>
            <a:endParaRPr lang="en-GB" altLang="en-US" b="1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852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69F46-C349-421B-821E-70A12CF70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to share pack with (Scotland)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BEE4F585-1810-48C1-94E9-7BB7D1BFB9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28800"/>
            <a:ext cx="2295525" cy="1990725"/>
          </a:xfr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B500459D-02BA-462C-B136-F53AD7445DDD}"/>
              </a:ext>
            </a:extLst>
          </p:cNvPr>
          <p:cNvSpPr/>
          <p:nvPr/>
        </p:nvSpPr>
        <p:spPr>
          <a:xfrm>
            <a:off x="3491880" y="2276871"/>
            <a:ext cx="1651819" cy="9102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2F0624-0838-45FC-870D-52F8DD4FEF66}"/>
              </a:ext>
            </a:extLst>
          </p:cNvPr>
          <p:cNvSpPr/>
          <p:nvPr/>
        </p:nvSpPr>
        <p:spPr>
          <a:xfrm>
            <a:off x="5292080" y="2439602"/>
            <a:ext cx="37710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nhsg.nrspcc@nhs.net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A53DFE-36BE-468F-90F7-B02F0B9C950A}"/>
              </a:ext>
            </a:extLst>
          </p:cNvPr>
          <p:cNvSpPr txBox="1"/>
          <p:nvPr/>
        </p:nvSpPr>
        <p:spPr>
          <a:xfrm>
            <a:off x="703259" y="3830687"/>
            <a:ext cx="27886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Localised Organisation Information Document </a:t>
            </a:r>
          </a:p>
          <a:p>
            <a:endParaRPr lang="en-GB" sz="2000" dirty="0"/>
          </a:p>
          <a:p>
            <a:r>
              <a:rPr lang="en-GB" sz="2000" dirty="0"/>
              <a:t>Delegation Log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E821C6-58AE-4330-904A-E99E779690A6}"/>
              </a:ext>
            </a:extLst>
          </p:cNvPr>
          <p:cNvSpPr txBox="1"/>
          <p:nvPr/>
        </p:nvSpPr>
        <p:spPr>
          <a:xfrm>
            <a:off x="5436096" y="3830687"/>
            <a:ext cx="30046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NRSPCC make documents available to NHS sites in Scotland</a:t>
            </a:r>
          </a:p>
        </p:txBody>
      </p:sp>
    </p:spTree>
    <p:extLst>
      <p:ext uri="{BB962C8B-B14F-4D97-AF65-F5344CB8AC3E}">
        <p14:creationId xmlns:p14="http://schemas.microsoft.com/office/powerpoint/2010/main" val="2582794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6E987-9513-47FD-B79B-2E9ED60A9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Agree costings and contracts </a:t>
            </a:r>
          </a:p>
          <a:p>
            <a:r>
              <a:rPr lang="en-GB" dirty="0"/>
              <a:t>Sponsor and site complete Organisation Information Document</a:t>
            </a:r>
          </a:p>
          <a:p>
            <a:r>
              <a:rPr lang="en-GB" dirty="0"/>
              <a:t>Site confirms capacity and capability through exchange of agreement (England Wales and Northern Ireland)</a:t>
            </a:r>
          </a:p>
          <a:p>
            <a:r>
              <a:rPr lang="en-GB" dirty="0"/>
              <a:t>NHS permission (Scotland)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F2DD9620-35DA-4545-AF2A-A01572D40C5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20272" y="166840"/>
            <a:ext cx="1958327" cy="1511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5E1FCF9-596B-4D1E-8BE6-6279A9567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happens next? </a:t>
            </a:r>
          </a:p>
        </p:txBody>
      </p:sp>
    </p:spTree>
    <p:extLst>
      <p:ext uri="{BB962C8B-B14F-4D97-AF65-F5344CB8AC3E}">
        <p14:creationId xmlns:p14="http://schemas.microsoft.com/office/powerpoint/2010/main" val="3565237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C0334-3221-4295-A8BA-5BFF686B3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988840"/>
            <a:ext cx="7772400" cy="1110332"/>
          </a:xfrm>
        </p:spPr>
        <p:txBody>
          <a:bodyPr/>
          <a:lstStyle/>
          <a:p>
            <a:r>
              <a:rPr lang="en-GB" dirty="0"/>
              <a:t>Further guidance: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214E99-33C6-4146-80C5-23D6ECB1F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7584" y="3284984"/>
            <a:ext cx="7772400" cy="1500187"/>
          </a:xfrm>
        </p:spPr>
        <p:txBody>
          <a:bodyPr/>
          <a:lstStyle/>
          <a:p>
            <a:r>
              <a:rPr lang="en-GB" sz="4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IRAS</a:t>
            </a:r>
            <a:r>
              <a:rPr lang="en-GB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en-GB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4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 Nation Programme </a:t>
            </a:r>
            <a:endParaRPr lang="en-GB" sz="4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039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10C36-2EB5-4037-A753-1AFB55360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91D0B-5504-40B2-AFA1-3FDE25AF5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This bite size presentation provides a high level overview on sharing the UK Local Information Pack with NHS/HSC organisations.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It should be read in conjunction with the full guidance available in </a:t>
            </a:r>
            <a:r>
              <a:rPr lang="en-GB" dirty="0">
                <a:hlinkClick r:id="rId2"/>
              </a:rPr>
              <a:t>IRAS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322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B650A-0C5E-4ECE-9067-AC232BB74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800" dirty="0"/>
              <a:t>Purpose of the UK Local Information Pack?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740D4-FFE4-4E62-B6DF-24E1BD38A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GB" sz="2600" dirty="0">
                <a:ea typeface="Tahoma" panose="020B0604030504040204" pitchFamily="34" charset="0"/>
                <a:cs typeface="Tahoma" panose="020B0604030504040204" pitchFamily="34" charset="0"/>
              </a:rPr>
              <a:t>The purpose of the UK Local Information Pack is to provide a clear and consistent set of documents  to support NHS/ HSC organisations set up research studies </a:t>
            </a:r>
          </a:p>
          <a:p>
            <a:pPr marL="0" indent="0">
              <a:spcBef>
                <a:spcPts val="600"/>
              </a:spcBef>
              <a:buNone/>
            </a:pPr>
            <a:endParaRPr lang="en-GB" sz="26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GB" sz="2600" dirty="0">
                <a:ea typeface="Tahoma" panose="020B0604030504040204" pitchFamily="34" charset="0"/>
                <a:cs typeface="Tahoma" panose="020B0604030504040204" pitchFamily="34" charset="0"/>
              </a:rPr>
              <a:t>This; </a:t>
            </a:r>
            <a:endParaRPr lang="en-GB" sz="2600" dirty="0"/>
          </a:p>
          <a:p>
            <a:pPr>
              <a:spcBef>
                <a:spcPts val="600"/>
              </a:spcBef>
            </a:pPr>
            <a:r>
              <a:rPr lang="en-GB" sz="26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Maintains </a:t>
            </a:r>
            <a:r>
              <a:rPr lang="en-GB" sz="26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compatible</a:t>
            </a:r>
            <a:r>
              <a:rPr lang="en-GB" sz="26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systems across the UK</a:t>
            </a:r>
          </a:p>
          <a:p>
            <a:pPr>
              <a:spcBef>
                <a:spcPts val="600"/>
              </a:spcBef>
            </a:pPr>
            <a:r>
              <a:rPr lang="en-GB" sz="26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Supports </a:t>
            </a:r>
            <a:r>
              <a:rPr lang="en-GB" sz="26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cross border </a:t>
            </a:r>
            <a:r>
              <a:rPr lang="en-GB" sz="26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research</a:t>
            </a:r>
            <a:endParaRPr lang="en-GB" sz="26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spcBef>
                <a:spcPts val="600"/>
              </a:spcBef>
            </a:pPr>
            <a:r>
              <a:rPr lang="en-GB" sz="2600" dirty="0">
                <a:ea typeface="Tahoma" panose="020B0604030504040204" pitchFamily="34" charset="0"/>
                <a:cs typeface="Tahoma" panose="020B0604030504040204" pitchFamily="34" charset="0"/>
              </a:rPr>
              <a:t>Makes it </a:t>
            </a:r>
            <a:r>
              <a:rPr lang="en-GB" sz="26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easier</a:t>
            </a:r>
            <a:r>
              <a:rPr lang="en-GB" sz="2600" dirty="0">
                <a:ea typeface="Tahoma" panose="020B0604030504040204" pitchFamily="34" charset="0"/>
                <a:cs typeface="Tahoma" panose="020B0604030504040204" pitchFamily="34" charset="0"/>
              </a:rPr>
              <a:t> to do research across the UK</a:t>
            </a:r>
          </a:p>
          <a:p>
            <a:pPr lvl="0">
              <a:spcBef>
                <a:spcPts val="600"/>
              </a:spcBef>
            </a:pPr>
            <a:endParaRPr lang="en-GB" sz="26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600"/>
              </a:spcBef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419070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5E7B2-C100-4659-BE7E-69AC54EFA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share the Local Information Pack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B830D9D-0D19-46D1-8276-56E2FCC5C5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00808"/>
            <a:ext cx="2295525" cy="1990725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C93D91F-6713-4515-8A24-410EA42027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4" y="1747940"/>
            <a:ext cx="2295525" cy="1930115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A201BA05-017B-40ED-BA3C-455B4B160261}"/>
              </a:ext>
            </a:extLst>
          </p:cNvPr>
          <p:cNvSpPr/>
          <p:nvPr/>
        </p:nvSpPr>
        <p:spPr>
          <a:xfrm>
            <a:off x="3424237" y="2158722"/>
            <a:ext cx="2295525" cy="15365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137A3F-69CD-491B-B7CF-BF932E1589DE}"/>
              </a:ext>
            </a:extLst>
          </p:cNvPr>
          <p:cNvSpPr txBox="1"/>
          <p:nvPr/>
        </p:nvSpPr>
        <p:spPr>
          <a:xfrm>
            <a:off x="457200" y="3974703"/>
            <a:ext cx="2386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Use nation specific template email from IRAS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6829B2-F5D3-475C-BD61-78A29E0909E0}"/>
              </a:ext>
            </a:extLst>
          </p:cNvPr>
          <p:cNvSpPr txBox="1"/>
          <p:nvPr/>
        </p:nvSpPr>
        <p:spPr>
          <a:xfrm>
            <a:off x="3203848" y="3934539"/>
            <a:ext cx="23866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Complete version control table</a:t>
            </a:r>
          </a:p>
          <a:p>
            <a:r>
              <a:rPr lang="en-GB" sz="2400" dirty="0"/>
              <a:t>Attach </a:t>
            </a:r>
            <a:r>
              <a:rPr lang="en-GB" sz="2400" b="1" u="sng" dirty="0"/>
              <a:t>all</a:t>
            </a:r>
            <a:r>
              <a:rPr lang="en-GB" sz="2400" dirty="0"/>
              <a:t> documents as per email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05EFF7-C7B3-4D74-9802-EF4FB3E4309C}"/>
              </a:ext>
            </a:extLst>
          </p:cNvPr>
          <p:cNvSpPr txBox="1"/>
          <p:nvPr/>
        </p:nvSpPr>
        <p:spPr>
          <a:xfrm>
            <a:off x="6300194" y="3948906"/>
            <a:ext cx="23866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Send to recipients as indicated in nation specific  template email</a:t>
            </a:r>
          </a:p>
        </p:txBody>
      </p:sp>
    </p:spTree>
    <p:extLst>
      <p:ext uri="{BB962C8B-B14F-4D97-AF65-F5344CB8AC3E}">
        <p14:creationId xmlns:p14="http://schemas.microsoft.com/office/powerpoint/2010/main" val="4007138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B650A-0C5E-4ECE-9067-AC232BB74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374" y="125760"/>
            <a:ext cx="8229600" cy="1143000"/>
          </a:xfrm>
        </p:spPr>
        <p:txBody>
          <a:bodyPr/>
          <a:lstStyle/>
          <a:p>
            <a:pPr algn="l"/>
            <a:r>
              <a:rPr lang="en-GB" sz="3800" dirty="0"/>
              <a:t>How to share the Local Information Pack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F0740D4-FFE4-4E62-B6DF-24E1BD38A729}"/>
              </a:ext>
            </a:extLst>
          </p:cNvPr>
          <p:cNvSpPr txBox="1">
            <a:spLocks/>
          </p:cNvSpPr>
          <p:nvPr/>
        </p:nvSpPr>
        <p:spPr bwMode="auto">
          <a:xfrm>
            <a:off x="457200" y="1268760"/>
            <a:ext cx="8229600" cy="384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000" indent="-342000">
              <a:spcBef>
                <a:spcPts val="600"/>
              </a:spcBef>
            </a:pPr>
            <a:r>
              <a:rPr lang="en-GB" sz="2800" dirty="0"/>
              <a:t>Use standard template email</a:t>
            </a:r>
          </a:p>
          <a:p>
            <a:pPr marL="742050" lvl="1" indent="-342000">
              <a:spcBef>
                <a:spcPts val="600"/>
              </a:spcBef>
            </a:pPr>
            <a:r>
              <a:rPr lang="en-GB" sz="2400" dirty="0"/>
              <a:t>All are available in IRAS</a:t>
            </a:r>
          </a:p>
          <a:p>
            <a:pPr marL="742050" lvl="1" indent="-342000">
              <a:spcBef>
                <a:spcPts val="600"/>
              </a:spcBef>
            </a:pPr>
            <a:r>
              <a:rPr lang="en-GB" sz="2400" dirty="0"/>
              <a:t>Nation specific templates</a:t>
            </a:r>
          </a:p>
          <a:p>
            <a:pPr marL="742050" lvl="1" indent="-342000">
              <a:spcBef>
                <a:spcPts val="600"/>
              </a:spcBef>
            </a:pPr>
            <a:r>
              <a:rPr lang="en-GB" sz="2400" dirty="0"/>
              <a:t>Non commercial and commercial templates</a:t>
            </a:r>
          </a:p>
          <a:p>
            <a:pPr marL="342000" indent="-342000">
              <a:spcBef>
                <a:spcPts val="600"/>
              </a:spcBef>
            </a:pPr>
            <a:r>
              <a:rPr lang="en-GB" sz="2800" dirty="0"/>
              <a:t>Ensure you complete table in nation specific template email with version and dates of documents to be attached</a:t>
            </a:r>
          </a:p>
          <a:p>
            <a:pPr marL="342000" indent="-342000">
              <a:spcBef>
                <a:spcPts val="600"/>
              </a:spcBef>
            </a:pPr>
            <a:r>
              <a:rPr lang="en-GB" sz="2800" dirty="0"/>
              <a:t>Attach required documents  as per nation specific email (ensuring these match the versions listed in the email)</a:t>
            </a:r>
          </a:p>
          <a:p>
            <a:pPr marL="342000" indent="-342000">
              <a:spcBef>
                <a:spcPts val="600"/>
              </a:spcBef>
            </a:pPr>
            <a:endParaRPr lang="en-GB" sz="2800" dirty="0"/>
          </a:p>
          <a:p>
            <a:pPr marL="342000" indent="-342000">
              <a:spcBef>
                <a:spcPts val="600"/>
              </a:spcBef>
            </a:pPr>
            <a:endParaRPr lang="en-GB" sz="2800" i="1" dirty="0"/>
          </a:p>
        </p:txBody>
      </p:sp>
    </p:spTree>
    <p:extLst>
      <p:ext uri="{BB962C8B-B14F-4D97-AF65-F5344CB8AC3E}">
        <p14:creationId xmlns:p14="http://schemas.microsoft.com/office/powerpoint/2010/main" val="4077041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413FC-59A9-49CB-8D54-FFDB223B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makes up a non-Commercial UK Local Information Pack?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DFB0010-1DD6-4D30-8AC3-23727F0DAF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750682"/>
              </p:ext>
            </p:extLst>
          </p:nvPr>
        </p:nvGraphicFramePr>
        <p:xfrm>
          <a:off x="385192" y="1670596"/>
          <a:ext cx="8435280" cy="494111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17640">
                  <a:extLst>
                    <a:ext uri="{9D8B030D-6E8A-4147-A177-3AD203B41FA5}">
                      <a16:colId xmlns:a16="http://schemas.microsoft.com/office/drawing/2014/main" val="4264481194"/>
                    </a:ext>
                  </a:extLst>
                </a:gridCol>
                <a:gridCol w="4217640">
                  <a:extLst>
                    <a:ext uri="{9D8B030D-6E8A-4147-A177-3AD203B41FA5}">
                      <a16:colId xmlns:a16="http://schemas.microsoft.com/office/drawing/2014/main" val="3176263750"/>
                    </a:ext>
                  </a:extLst>
                </a:gridCol>
              </a:tblGrid>
              <a:tr h="400955">
                <a:tc gridSpan="2">
                  <a:txBody>
                    <a:bodyPr/>
                    <a:lstStyle/>
                    <a:p>
                      <a:r>
                        <a:rPr lang="en-GB" dirty="0"/>
                        <a:t>Non Commercial Studies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986881"/>
                  </a:ext>
                </a:extLst>
              </a:tr>
              <a:tr h="6920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hlinkClick r:id="rId2"/>
                        </a:rPr>
                        <a:t>Covering email in standard template format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Model Agreement if applicable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975841"/>
                  </a:ext>
                </a:extLst>
              </a:tr>
              <a:tr h="4493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IRAS 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IRAS Schedule of Events or SOECAT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751058"/>
                  </a:ext>
                </a:extLst>
              </a:tr>
              <a:tr h="12213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Protocol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Delegation Log (</a:t>
                      </a:r>
                      <a:r>
                        <a:rPr lang="en-GB" dirty="0">
                          <a:effectLst/>
                        </a:rPr>
                        <a:t>Required for all interventional studies with a principal investigator. Indicate if this is being provided at a later date)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6909832"/>
                  </a:ext>
                </a:extLst>
              </a:tr>
              <a:tr h="6920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Patient information sheet and consent 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dirty="0"/>
                        <a:t>For England and Wales - 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Pharmacy Technical Review Form (for Pharmacy Assurance) and/or Research Exposure Form (for Radiation Assurance)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818497"/>
                  </a:ext>
                </a:extLst>
              </a:tr>
              <a:tr h="9886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Localised Organisation Information Document (non-commercial)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For England and Wales –Initial Assessment Letter /or Approval letter</a:t>
                      </a:r>
                      <a:endParaRPr lang="en-GB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282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0168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413FC-59A9-49CB-8D54-FFDB223B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makes up a Commercial UK Local Information Pack?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DFB0010-1DD6-4D30-8AC3-23727F0DAF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4661454"/>
              </p:ext>
            </p:extLst>
          </p:nvPr>
        </p:nvGraphicFramePr>
        <p:xfrm>
          <a:off x="354360" y="1551469"/>
          <a:ext cx="8435280" cy="497387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17640">
                  <a:extLst>
                    <a:ext uri="{9D8B030D-6E8A-4147-A177-3AD203B41FA5}">
                      <a16:colId xmlns:a16="http://schemas.microsoft.com/office/drawing/2014/main" val="4264481194"/>
                    </a:ext>
                  </a:extLst>
                </a:gridCol>
                <a:gridCol w="4217640">
                  <a:extLst>
                    <a:ext uri="{9D8B030D-6E8A-4147-A177-3AD203B41FA5}">
                      <a16:colId xmlns:a16="http://schemas.microsoft.com/office/drawing/2014/main" val="3176263750"/>
                    </a:ext>
                  </a:extLst>
                </a:gridCol>
              </a:tblGrid>
              <a:tr h="381781">
                <a:tc gridSpan="2">
                  <a:txBody>
                    <a:bodyPr/>
                    <a:lstStyle/>
                    <a:p>
                      <a:r>
                        <a:rPr lang="en-GB" dirty="0"/>
                        <a:t>Commercial Studies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986881"/>
                  </a:ext>
                </a:extLst>
              </a:tr>
              <a:tr h="6589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hlinkClick r:id="rId2"/>
                        </a:rPr>
                        <a:t>Covering email in standard template format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Model Clinical Trial Agreement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975841"/>
                  </a:ext>
                </a:extLst>
              </a:tr>
              <a:tr h="6223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IRAS Form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Industry Costing Template or Tool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751058"/>
                  </a:ext>
                </a:extLst>
              </a:tr>
              <a:tr h="11629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Protocol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Delegation Log (</a:t>
                      </a:r>
                      <a:r>
                        <a:rPr lang="en-GB" dirty="0">
                          <a:effectLst/>
                        </a:rPr>
                        <a:t>Required for all interventional studies with a principal investigator.)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6909832"/>
                  </a:ext>
                </a:extLst>
              </a:tr>
              <a:tr h="8945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Patient information sheet and consent 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For England and Wales - 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Pharmacy Technical Review Form (for Pharmacy Assurance) and/or Research Exposure Form (for Radiation Assurance)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818497"/>
                  </a:ext>
                </a:extLst>
              </a:tr>
              <a:tr h="9413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Localised Organisation Information Document (commercial)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For England and Wales –Initial Assessment Letter/or Approval letter</a:t>
                      </a:r>
                      <a:endParaRPr lang="en-GB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282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3572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08E72-6E52-4823-A2E1-A88ACE625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When to share the Local Information Pack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A4B206D8-165A-4A1E-8B45-FDE713B6C6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3399" y="2428893"/>
            <a:ext cx="1826729" cy="1584176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0394B36-6B3A-4B07-95D3-09A7D3E7C107}"/>
              </a:ext>
            </a:extLst>
          </p:cNvPr>
          <p:cNvSpPr txBox="1"/>
          <p:nvPr/>
        </p:nvSpPr>
        <p:spPr>
          <a:xfrm>
            <a:off x="1493673" y="1756413"/>
            <a:ext cx="3672408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  <a:r>
              <a:rPr lang="en-GB" sz="2800" dirty="0"/>
              <a:t>After initial discussion with sites – expression of interest, feasibility</a:t>
            </a:r>
          </a:p>
          <a:p>
            <a:endParaRPr lang="en-GB" sz="2800" dirty="0"/>
          </a:p>
          <a:p>
            <a:r>
              <a:rPr lang="en-GB" sz="2800" dirty="0"/>
              <a:t>After IRAS submission and validation by lead nation or Initial Assessment for England and Wales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B4715BB-9AD0-41A2-AD1F-5086CB1330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18" y="2092653"/>
            <a:ext cx="1451055" cy="672480"/>
          </a:xfrm>
          <a:prstGeom prst="rect">
            <a:avLst/>
          </a:prstGeom>
        </p:spPr>
      </p:pic>
      <p:sp>
        <p:nvSpPr>
          <p:cNvPr id="9" name="Arrow: Right 8">
            <a:extLst>
              <a:ext uri="{FF2B5EF4-FFF2-40B4-BE49-F238E27FC236}">
                <a16:creationId xmlns:a16="http://schemas.microsoft.com/office/drawing/2014/main" id="{04F512A4-6D65-4059-8AA7-C2C93D8E1F75}"/>
              </a:ext>
            </a:extLst>
          </p:cNvPr>
          <p:cNvSpPr/>
          <p:nvPr/>
        </p:nvSpPr>
        <p:spPr>
          <a:xfrm>
            <a:off x="5364088" y="3140968"/>
            <a:ext cx="1152128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CCC5E7F-627A-4821-B42E-318C42A774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3" y="4160620"/>
            <a:ext cx="1451055" cy="67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418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88B6D-1A18-4E7D-B451-38444BAF7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to share pack with (England, Wales and Northern Ireland)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17836026-FC5D-4F2D-9D41-F0FC4D2D69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374379"/>
            <a:ext cx="2295525" cy="1990725"/>
          </a:xfr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16B9EED4-EB49-483E-BE7B-C34EDB227C92}"/>
              </a:ext>
            </a:extLst>
          </p:cNvPr>
          <p:cNvSpPr/>
          <p:nvPr/>
        </p:nvSpPr>
        <p:spPr>
          <a:xfrm>
            <a:off x="3424237" y="1659161"/>
            <a:ext cx="1793890" cy="1142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17797C02-415D-487B-9B92-FEAD07B79EE2}"/>
              </a:ext>
            </a:extLst>
          </p:cNvPr>
          <p:cNvSpPr/>
          <p:nvPr/>
        </p:nvSpPr>
        <p:spPr>
          <a:xfrm>
            <a:off x="3437032" y="3132863"/>
            <a:ext cx="1793890" cy="11430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E07F661A-647F-49D3-8154-1FC454C1C3AF}"/>
              </a:ext>
            </a:extLst>
          </p:cNvPr>
          <p:cNvSpPr/>
          <p:nvPr/>
        </p:nvSpPr>
        <p:spPr>
          <a:xfrm>
            <a:off x="3413574" y="4538617"/>
            <a:ext cx="1817348" cy="1142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442A90-366F-4E09-8ECB-072EA1012525}"/>
              </a:ext>
            </a:extLst>
          </p:cNvPr>
          <p:cNvSpPr/>
          <p:nvPr/>
        </p:nvSpPr>
        <p:spPr>
          <a:xfrm>
            <a:off x="5955020" y="3283956"/>
            <a:ext cx="14975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R&amp;D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D44A59-A2BC-4CF0-BEFC-E90329B278C2}"/>
              </a:ext>
            </a:extLst>
          </p:cNvPr>
          <p:cNvSpPr/>
          <p:nvPr/>
        </p:nvSpPr>
        <p:spPr>
          <a:xfrm>
            <a:off x="5940152" y="4475012"/>
            <a:ext cx="16830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LCRN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C1520C-1DC9-4DCF-8C5B-AD8938F4F3E1}"/>
              </a:ext>
            </a:extLst>
          </p:cNvPr>
          <p:cNvSpPr txBox="1"/>
          <p:nvPr/>
        </p:nvSpPr>
        <p:spPr>
          <a:xfrm>
            <a:off x="3454093" y="4743342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England only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E91010C-4477-47FA-9B7A-D62B9FA40927}"/>
              </a:ext>
            </a:extLst>
          </p:cNvPr>
          <p:cNvSpPr/>
          <p:nvPr/>
        </p:nvSpPr>
        <p:spPr>
          <a:xfrm>
            <a:off x="4832592" y="1419199"/>
            <a:ext cx="389814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Delivery team</a:t>
            </a:r>
          </a:p>
        </p:txBody>
      </p:sp>
    </p:spTree>
    <p:extLst>
      <p:ext uri="{BB962C8B-B14F-4D97-AF65-F5344CB8AC3E}">
        <p14:creationId xmlns:p14="http://schemas.microsoft.com/office/powerpoint/2010/main" val="2709871138"/>
      </p:ext>
    </p:extLst>
  </p:cSld>
  <p:clrMapOvr>
    <a:masterClrMapping/>
  </p:clrMapOvr>
</p:sld>
</file>

<file path=ppt/theme/theme1.xml><?xml version="1.0" encoding="utf-8"?>
<a:theme xmlns:a="http://schemas.openxmlformats.org/drawingml/2006/main" name="Four Nations Presentation Template v4.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Four Nations Presentation Template v4.0</Template>
  <TotalTime>4704</TotalTime>
  <Words>594</Words>
  <Application>Microsoft Office PowerPoint</Application>
  <PresentationFormat>On-screen Show (4:3)</PresentationFormat>
  <Paragraphs>84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Tahoma</vt:lpstr>
      <vt:lpstr>Times New Roman</vt:lpstr>
      <vt:lpstr>Four Nations Presentation Template v4.0</vt:lpstr>
      <vt:lpstr> NHS/HSC Site set-up - Sharing UK Local Information Pack</vt:lpstr>
      <vt:lpstr>PowerPoint Presentation</vt:lpstr>
      <vt:lpstr>Purpose of the UK Local Information Pack? </vt:lpstr>
      <vt:lpstr>How to share the Local Information Pack</vt:lpstr>
      <vt:lpstr>How to share the Local Information Pack</vt:lpstr>
      <vt:lpstr>What makes up a non-Commercial UK Local Information Pack?</vt:lpstr>
      <vt:lpstr>What makes up a Commercial UK Local Information Pack?</vt:lpstr>
      <vt:lpstr>When to share the Local Information Pack</vt:lpstr>
      <vt:lpstr>Who to share pack with (England, Wales and Northern Ireland)</vt:lpstr>
      <vt:lpstr>Who to share pack with (Scotland)</vt:lpstr>
      <vt:lpstr>What happens next? </vt:lpstr>
      <vt:lpstr>Further guidance: </vt:lpstr>
    </vt:vector>
  </TitlesOfParts>
  <Company>IMS3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Nations NHS/HSC Compatibility Programme</dc:title>
  <dc:creator>Hards, Sharon</dc:creator>
  <cp:lastModifiedBy>Sharon Hards</cp:lastModifiedBy>
  <cp:revision>256</cp:revision>
  <cp:lastPrinted>2019-05-10T07:19:16Z</cp:lastPrinted>
  <dcterms:created xsi:type="dcterms:W3CDTF">2017-10-24T09:08:10Z</dcterms:created>
  <dcterms:modified xsi:type="dcterms:W3CDTF">2019-12-05T12:45:44Z</dcterms:modified>
</cp:coreProperties>
</file>